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081DB-0BB0-4047-81B8-73FF8366E443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FE709A-FE4E-405B-A73B-5584763DE7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24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E709A-FE4E-405B-A73B-5584763DE74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21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B71C4-7C0F-46DE-85CA-AE98CF6D6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2FE4FF-0775-4CD7-8807-46AE26FB6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773B89-7580-4FE8-A5B2-F8EF5F227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5AF0AE-C29B-4FA5-83AE-E07EB33E1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C1B76-373B-4603-BBA8-58AC64ADF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04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F623DA-4676-4081-BE3E-D04C5C6E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4DC983-F08B-4145-8C30-B14C19A4C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77F3F-F72A-4FFC-A94B-785232C5B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CE3CF5-4AC1-464C-BF58-7FA289121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5AF25-3BD4-4E8A-A63A-1942FB85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07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9C6B75-9B03-4669-8AD4-34135649E4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6F021C-70DD-4E24-B2DB-8C5268AF2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27E735-D517-49B4-A3DB-7A0B18846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671316-6892-44EE-8A1C-1FD5B8DB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6A666-02F5-4653-9AAE-FB3FF1698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44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6B523B-0A3D-40D1-9E98-943626606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F9EDEB-1FF3-4609-979C-CDAE60E7F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2E78FE-8325-4FA2-9DA8-F1B0D7D7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CAA8A9-CA19-4CF9-89B8-A76A464A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C5883C-2C43-4253-ADE2-1CE0C3EA1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1A6AA0-C6D2-4212-AFE5-6B49CE9A8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E03A3A-1711-4B33-A12F-D92CE777A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867D4C-013B-4CBB-8725-2C76F754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A9F519-E6F9-42B1-AAC3-C27CCC2D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94B4F8-C1C7-462A-9909-41CD91ED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9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AC45B-DD23-4623-ADD3-84A64CDA0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C0CA96-038B-428D-8DC5-84BA348836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9AA6E0-81C3-4482-8714-66149BA95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EB4D6B-389D-45A8-8CBB-9968F318C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75E5E5-F7B2-4081-B425-1ACFCBE6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17A98F-1FE7-49D3-AC44-73750CA1E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9F209-87F9-42F9-8B62-0103F870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283E21-DBCD-4512-8302-E3BE573A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E7EF9-270B-4B0E-B25E-66C8EDFB6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270E4A-6DD9-4E73-BFE1-1C89D35F05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FD2911-093F-40E7-8BCB-33AF8B735B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2610CD3-82C2-4301-8B5C-304452A89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753EEB-48C2-4089-B94F-FC43B773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CEC88A-BFDD-4630-926C-41DC3CE5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5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262DB6-0C62-455D-873D-163CDE5F7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AAAC46-7B85-4EC7-9E11-5C4AC71EA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E128D6-DFC8-4F5E-9305-B749AC94D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624DF0-545A-4E3D-A418-DA697891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59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684B556-E7D0-499A-B6FA-7DD79A7E8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F7B2D51-DAE8-409D-8818-2448D9FC9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EC933F-AED2-40FD-82A2-40B5D9F43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09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9DCC8-296D-41C9-A4D9-71058A9D3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7E8C35-5EBA-4C39-BBF3-C2A3191D7F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C7F492-F2CF-4423-9337-2D5C43C55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C1D1E0-6E69-4C13-A3BB-10398EFF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4CE78F-D359-40DA-9ABD-937DE93CA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84689E-E3F4-4A3F-8C6A-62211C06E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51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FDFAB-705E-4070-A01B-66DC7156FC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500A9C-F7A9-4E18-A2EA-0DCC71F73B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BB99D8-0710-48DC-BC77-CD4DF1BA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C60EB8-B4F9-4543-B1E1-914849826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669B7F-1BFF-4C27-B4FB-CD0F99C48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8630D4-EFF1-4440-A35F-93878A85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78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5C1B91-3C8E-49CA-AD13-3079AFEC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2FE472-25DC-4442-9321-9A48B59F5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7B31C0-437F-4B1C-9DB1-8F1E753982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47A5E-F3E0-427A-A929-73C3236F5DA1}" type="datetimeFigureOut">
              <a:rPr lang="ru-RU" smtClean="0"/>
              <a:t>05.04.2025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54521-BC57-4690-866C-42C6AAF75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DADD3E-2430-4139-B397-D87844B2C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2D196-BE47-4779-8755-376EE4C828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201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microsoft.com/office/2007/relationships/hdphoto" Target="../media/hdphoto1.wdp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3.png"/><Relationship Id="rId10" Type="http://schemas.openxmlformats.org/officeDocument/2006/relationships/image" Target="../media/image4.jpeg"/><Relationship Id="rId4" Type="http://schemas.openxmlformats.org/officeDocument/2006/relationships/image" Target="../media/image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hyperlink" Target="https://ru.wikipedia.org/wiki/%D0%A1%D0%B0%D1%80%D0%B8%D0%B0%D0%BD%D0%B8%D0%B4%D0%B8,_%D0%92%D0%B8%D0%BA%D1%82%D0%BE%D1%80_%D0%98%D0%B2%D0%B0%D0%BD%D0%BE%D0%B2%D0%B8%D1%87#cite_note-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7D8860-02EE-41A5-B373-7D1F76B8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946" y="95534"/>
            <a:ext cx="10572681" cy="5213445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Aft>
                <a:spcPts val="0"/>
              </a:spcAft>
              <a:tabLst>
                <a:tab pos="342900" algn="l"/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В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еликие личности в истории</a:t>
            </a:r>
            <a:r>
              <a:rPr lang="el-G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мировой цивилизации, которых породила земля Востока, земля Понта, Малой Азии</a:t>
            </a:r>
            <a:r>
              <a:rPr lang="ru-RU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Каппадокии</a:t>
            </a:r>
            <a:r>
              <a:rPr lang="en-US" sz="3600" b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 </a:t>
            </a:r>
            <a:br>
              <a:rPr lang="el-GR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l-GR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ΘΕΜΕΛΙΩΤΕΣ ΠΑΓΚΟΣΜΙΟΥ ΠΟΛΙΤΙΣΜΟΥ απο τη Γη του ΠΟΝΤΟΥ, της ΚΑΠΠΑΔΟΚΙΑΣ, της ΜΙΚΡΑΣ ΑΣΙΑΣ</a:t>
            </a:r>
            <a:endParaRPr lang="ru-RU" sz="3600" dirty="0">
              <a:latin typeface="Constantia" panose="02030602050306030303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682A42D4-6694-4318-9254-285FA0D9F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" y="4685893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81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192260" y="3635717"/>
            <a:ext cx="3029242" cy="1834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Γρηγόριος Ναζιανζηνός, Άγιος Γρηγόριος ο Θεολόγος, 329-390 μ.Χ.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Назианзин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Святой Григорий Богослов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 329-390 гг.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Gregor-Chora.jpg">
            <a:extLst>
              <a:ext uri="{FF2B5EF4-FFF2-40B4-BE49-F238E27FC236}">
                <a16:creationId xmlns:a16="http://schemas.microsoft.com/office/drawing/2014/main" id="{2C279F4A-4F70-4A8B-8E13-A7773E64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36" y="226329"/>
            <a:ext cx="1161690" cy="3202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30AE64F-1BE1-44D1-A17C-09D3B57937D9}"/>
              </a:ext>
            </a:extLst>
          </p:cNvPr>
          <p:cNvSpPr/>
          <p:nvPr/>
        </p:nvSpPr>
        <p:spPr>
          <a:xfrm>
            <a:off x="3687812" y="3635717"/>
            <a:ext cx="3599253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Άγιος Γρηγόριος Νεοκαισαρείας ο Θαυματουργός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Григорий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Новокесарский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Чудотворец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19" name="Picture 3" descr="Картинки по запросу Άγιος Γρηγόριος Νεοκαισαρείας ο Θαυματουργός">
            <a:extLst>
              <a:ext uri="{FF2B5EF4-FFF2-40B4-BE49-F238E27FC236}">
                <a16:creationId xmlns:a16="http://schemas.microsoft.com/office/drawing/2014/main" id="{D29DBE9F-4C1B-4EA1-AFB5-CB3E75A45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75" y="295275"/>
            <a:ext cx="32956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EC32720-8C4D-4DCB-B416-914748C25965}"/>
              </a:ext>
            </a:extLst>
          </p:cNvPr>
          <p:cNvSpPr/>
          <p:nvPr/>
        </p:nvSpPr>
        <p:spPr>
          <a:xfrm>
            <a:off x="8172929" y="3635717"/>
            <a:ext cx="2334970" cy="670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Ευάγριος ο Ποντικός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Эвангрий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0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220" name="Picture 4" descr="Картинки по запросу ευάγριος ποντικός">
            <a:extLst>
              <a:ext uri="{FF2B5EF4-FFF2-40B4-BE49-F238E27FC236}">
                <a16:creationId xmlns:a16="http://schemas.microsoft.com/office/drawing/2014/main" id="{FC62070C-E5B0-43BF-936C-11796D524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71" y="295275"/>
            <a:ext cx="2399220" cy="318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B453A7D7-8063-4D3B-96BB-CA11B5191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33" y="475225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063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7D109E3-F0C0-4478-B173-FFAF363F6F61}"/>
              </a:ext>
            </a:extLst>
          </p:cNvPr>
          <p:cNvSpPr/>
          <p:nvPr/>
        </p:nvSpPr>
        <p:spPr>
          <a:xfrm>
            <a:off x="0" y="3554189"/>
            <a:ext cx="467020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Αθανάσιος Αθωνίτης, 930 μ.Χ. Τραπεζούντα – 1000 μ.Χ. Καρυές Αγίου Όρους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Святой Афанасий Афонский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930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Трапезунд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– 1000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Святая Гора Афон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0242" name="Picture 2" descr="Athanasios.jpg">
            <a:extLst>
              <a:ext uri="{FF2B5EF4-FFF2-40B4-BE49-F238E27FC236}">
                <a16:creationId xmlns:a16="http://schemas.microsoft.com/office/drawing/2014/main" id="{B6A2B496-0427-494E-90E9-BC2215928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032" y="377176"/>
            <a:ext cx="1999760" cy="3092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EE1179E-9965-4BDB-BB6E-0F3684FCFC3D}"/>
              </a:ext>
            </a:extLst>
          </p:cNvPr>
          <p:cNvSpPr/>
          <p:nvPr/>
        </p:nvSpPr>
        <p:spPr>
          <a:xfrm>
            <a:off x="5124929" y="355418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Βησσαρίων ο Τραπεζούντιος, καρδινάλιος Αγίας Ρωμαϊκής Εκκλησίας,  1439 – 1474 μ.Χ.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Виссарион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Трапезундский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кардинал Священной Римской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Ценркви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1439 – 1474 μ.Χ.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10243" name="Picture 3" descr="Johannes Bessarion aport012.png">
            <a:extLst>
              <a:ext uri="{FF2B5EF4-FFF2-40B4-BE49-F238E27FC236}">
                <a16:creationId xmlns:a16="http://schemas.microsoft.com/office/drawing/2014/main" id="{212AEC2E-5D2F-45D6-8C65-9622DE609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943" y="302054"/>
            <a:ext cx="2246113" cy="302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200px-Bessarion_1476">
            <a:extLst>
              <a:ext uri="{FF2B5EF4-FFF2-40B4-BE49-F238E27FC236}">
                <a16:creationId xmlns:a16="http://schemas.microsoft.com/office/drawing/2014/main" id="{4AFFD1B0-8E91-4E00-8944-5E79FBA65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984" y="302054"/>
            <a:ext cx="1407139" cy="302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150px-Cristofano_dell%27altissimo%2C_basilio_bessarione%2C_ante_1568">
            <a:extLst>
              <a:ext uri="{FF2B5EF4-FFF2-40B4-BE49-F238E27FC236}">
                <a16:creationId xmlns:a16="http://schemas.microsoft.com/office/drawing/2014/main" id="{A0528048-2225-4F9A-9CDD-4C0A6D8B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8054" y="302054"/>
            <a:ext cx="2431231" cy="304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C2243903-BDCE-4255-937F-4E3F893EB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779788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1396D66-A7A7-4304-BDA9-EE9CE757931D}"/>
              </a:ext>
            </a:extLst>
          </p:cNvPr>
          <p:cNvSpPr/>
          <p:nvPr/>
        </p:nvSpPr>
        <p:spPr>
          <a:xfrm>
            <a:off x="5579384" y="295989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ΝΕΟΤΕΡΗ - ΝΕΟΤΑΤΗ ΠΕΡΙΟΔΟΣ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НОВОЕ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НОВЕЙШЕЕ ВРЕМЯ</a:t>
            </a:r>
            <a:endParaRPr lang="ru-RU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5E75C9D-34A4-4DF3-B833-D91B9021C5C5}"/>
              </a:ext>
            </a:extLst>
          </p:cNvPr>
          <p:cNvSpPr/>
          <p:nvPr/>
        </p:nvSpPr>
        <p:spPr>
          <a:xfrm>
            <a:off x="454722" y="873152"/>
            <a:ext cx="6096000" cy="42643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Οικογένεια ΥΨΗΛΑΝΤΗ /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Семья ИПСИЛАНТИ </a:t>
            </a:r>
            <a:endParaRPr lang="ru-RU" sz="20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 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οικογένεια Υψηλάντη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είναι σπουδαία Φαναριώτικη οικογένεια της Κωνσταντινούπολης, τα μέλη της οποίας διακρίθηκαν στην πολιτική και τον στρατό.</a:t>
            </a: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Η καταγωγή της οικογένειας είναι από τα Ύψηλα της Τραπεζούντας, η δε ύπαρξή της χρονολογείται από την εποχή που κατέφυγαν οι Κομνηνοί στην Τραπεζούντα / Семья </a:t>
            </a:r>
            <a:r>
              <a:rPr lang="el-GR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Ипсилантис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знатная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важная фанариотическая семья Константинополя, члены которой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достигли больших успехов в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политик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 арми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1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Происхождение семьи происходит от Нагорья Трапезунды, и его существование восходит к тому времени, когда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Комнини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пришли в Трапезунд.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200px-Ypsilanti-F%C3%BC-Wappen_Sm">
            <a:extLst>
              <a:ext uri="{FF2B5EF4-FFF2-40B4-BE49-F238E27FC236}">
                <a16:creationId xmlns:a16="http://schemas.microsoft.com/office/drawing/2014/main" id="{9C3C5D29-CC24-43A2-83DF-2475D95E1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27" y="1549169"/>
            <a:ext cx="1905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E8E48A-6ED3-4BB4-AC6A-0BF1BDC696E1}"/>
              </a:ext>
            </a:extLst>
          </p:cNvPr>
          <p:cNvSpPr/>
          <p:nvPr/>
        </p:nvSpPr>
        <p:spPr>
          <a:xfrm>
            <a:off x="7005443" y="3873269"/>
            <a:ext cx="5050569" cy="1561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οικόσημο των Υψηλάντηδων περιέχει τον αετό της Βλαχίας και τον βου της Μολδαβίας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Герб дома ИПСИЛАНТИ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правителей Валахии и Молдавии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содержит валашского орла и молдавского быка</a:t>
            </a:r>
            <a:endParaRPr lang="ru-RU" sz="11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BB7CC14-3853-44B4-A545-0C972168D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93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683F0B7-42BE-4B24-8130-E67CF2383D03}"/>
              </a:ext>
            </a:extLst>
          </p:cNvPr>
          <p:cNvSpPr/>
          <p:nvPr/>
        </p:nvSpPr>
        <p:spPr>
          <a:xfrm>
            <a:off x="7166192" y="443943"/>
            <a:ext cx="4098254" cy="1724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Αρχοντικό της οικογένειας Υψηλάντη στο Φανάρι (1809-1819) 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Резиденция семьи ИПСИЛАНТИ в районе Константинополя ФАНАРИ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(1809-1819).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0" name="Picture 2" descr="300px-Tarabya_Melling">
            <a:extLst>
              <a:ext uri="{FF2B5EF4-FFF2-40B4-BE49-F238E27FC236}">
                <a16:creationId xmlns:a16="http://schemas.microsoft.com/office/drawing/2014/main" id="{9EE5C6FD-3A77-4F5B-A501-B77CC5445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73" y="2661469"/>
            <a:ext cx="3519475" cy="225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BFD995-74A0-4A04-BC05-D0C3F850687C}"/>
              </a:ext>
            </a:extLst>
          </p:cNvPr>
          <p:cNvSpPr/>
          <p:nvPr/>
        </p:nvSpPr>
        <p:spPr>
          <a:xfrm>
            <a:off x="909444" y="3251681"/>
            <a:ext cx="6096000" cy="20536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 Αλέξανδρος Υψηλάντης (12 Δεκεμβρίου 1792 - 31 Ιανουαρίου 1828) ήταν Έλληνας πρίγκιπας, στρατιωτικός, λόγιος και αρχηγός της Φιλικής Εταιρείας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Александр Ипсилантис (12 декабря 1792 года - 31 января 1828 года) был греческим принцем, военным, ученым и руководителем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Филики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Этерии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1" name="Picture 3" descr="Alexander2.jpg">
            <a:extLst>
              <a:ext uri="{FF2B5EF4-FFF2-40B4-BE49-F238E27FC236}">
                <a16:creationId xmlns:a16="http://schemas.microsoft.com/office/drawing/2014/main" id="{BB87E1C9-0FCA-45F5-9BC1-9D9A1AA2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557" y="360798"/>
            <a:ext cx="22574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8BECB22-60B4-4246-8F3C-133653D9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10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570367-ED1F-4C6C-9CD0-1AE56954AF69}"/>
              </a:ext>
            </a:extLst>
          </p:cNvPr>
          <p:cNvSpPr/>
          <p:nvPr/>
        </p:nvSpPr>
        <p:spPr>
          <a:xfrm>
            <a:off x="245876" y="2846851"/>
            <a:ext cx="5435239" cy="248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Γιώργος Σεφέρης (Βουρλά, Σμύρνη, 13 Μαρτίου 1900 – Αθήνα, 20 Σεπτεμβρίου 1971)</a:t>
            </a: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Έλληνας διπλωμάτης και ποιητής και ο πρώτος Έλληνας που τιμήθηκε με βραβείο Νόμπελ. /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Йоргос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Сеферис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Смирна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1900 –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1971)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дипломат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поэт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литератор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лауреат Нобелевской премии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4" name="Picture 2" descr="Картинки по запросу Γιώργος Σεφέρης">
            <a:extLst>
              <a:ext uri="{FF2B5EF4-FFF2-40B4-BE49-F238E27FC236}">
                <a16:creationId xmlns:a16="http://schemas.microsoft.com/office/drawing/2014/main" id="{8D2FFE52-08E6-4434-BF69-34889F1C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857" y="344015"/>
            <a:ext cx="3181350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C1E66B5-1C55-483C-8007-92A759BE5C1A}"/>
              </a:ext>
            </a:extLst>
          </p:cNvPr>
          <p:cNvSpPr/>
          <p:nvPr/>
        </p:nvSpPr>
        <p:spPr>
          <a:xfrm>
            <a:off x="6096000" y="2846851"/>
            <a:ext cx="6096000" cy="22588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Δημήτρης Ψαθάς (Τραπεζούντα Πόντου 21 Οκτωβρίου 1907-Αθήνα 13 Νοεμβρίου 1979) . 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Πολυγραφότατος Έλληνας χρονογράφος, </a:t>
            </a:r>
            <a:endParaRPr lang="ru-RU" sz="2000" kern="18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20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δημοσιογράφος και θεατρικός συγγραφέας. /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Димитрис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Псафас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Трапезунд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1907 –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Афины</a:t>
            </a:r>
            <a:r>
              <a:rPr lang="el-GR" sz="20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1979)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ведущий греческий литератор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публицист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прозаик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журналист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5" name="Picture 3" descr="Картинки по запросу Ψαθάς">
            <a:extLst>
              <a:ext uri="{FF2B5EF4-FFF2-40B4-BE49-F238E27FC236}">
                <a16:creationId xmlns:a16="http://schemas.microsoft.com/office/drawing/2014/main" id="{57027C13-5524-4312-B413-92D274CD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7" y="344016"/>
            <a:ext cx="3184514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C176EA0C-DBE1-494C-976B-97EB1C108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8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84B30D-C568-40D5-8996-C79C721AEC0E}"/>
              </a:ext>
            </a:extLst>
          </p:cNvPr>
          <p:cNvSpPr/>
          <p:nvPr/>
        </p:nvSpPr>
        <p:spPr>
          <a:xfrm>
            <a:off x="393095" y="495662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Πολυχρόνης Ενεπεκίδης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(Σαμψούντα 1917 – Βιέννη 2014) ιστορικός, καθηγητής στην έδρα Βυζαντινών και Νεοελληνικών Σπουδών του Πανεπιστημίου της Βιέννης, όπου από το 1974 έως το 1992 ήταν προΐστάμενος του Ινστιτούτου Βυζαντινών Σπουδών /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олихронис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Энепекидис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Сампсунт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1917 – Β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енна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2014)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профессор на кафедре Византийских и Новогреческих Исследований Венского Университета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1974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1992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 Института Византийских Исследований Венского Университета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4338" name="Picture 2" descr="Картинки по запросу Πολυχρόνης Ενεπεκίδης">
            <a:extLst>
              <a:ext uri="{FF2B5EF4-FFF2-40B4-BE49-F238E27FC236}">
                <a16:creationId xmlns:a16="http://schemas.microsoft.com/office/drawing/2014/main" id="{983735E9-6F56-49A7-8865-1689CF05B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455" y="1221376"/>
            <a:ext cx="40290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52762D1-178C-4843-9233-CE1F1FB96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67175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44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85487EF-1A52-478C-B30B-7CFDDCE295B3}"/>
              </a:ext>
            </a:extLst>
          </p:cNvPr>
          <p:cNvSpPr/>
          <p:nvPr/>
        </p:nvSpPr>
        <p:spPr>
          <a:xfrm>
            <a:off x="4965907" y="1099615"/>
            <a:ext cx="65439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Βίκτωρας Σαρηγιαννίδης, αρχαιολόγος 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( 1929 - 2013)  /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Виктор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Сариянниди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археолог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Ташкент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1929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Москва 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2013)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Сарианиди.jpg">
            <a:extLst>
              <a:ext uri="{FF2B5EF4-FFF2-40B4-BE49-F238E27FC236}">
                <a16:creationId xmlns:a16="http://schemas.microsoft.com/office/drawing/2014/main" id="{7D47372B-BDE9-40CB-946F-B77D91B78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27" y="1088138"/>
            <a:ext cx="3705138" cy="3367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1317BE9-5C9B-4F8F-8A46-9600850F047B}"/>
              </a:ext>
            </a:extLst>
          </p:cNvPr>
          <p:cNvSpPr/>
          <p:nvPr/>
        </p:nvSpPr>
        <p:spPr>
          <a:xfrm>
            <a:off x="4965908" y="2599528"/>
            <a:ext cx="6709476" cy="2445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Российский археолог, доктор исторических наук, иностранный член Национальной академии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Линчеи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(Италия), член Антропологического общества Греции, почётный академик Академии Туркменистана (2012)</a:t>
            </a:r>
            <a:r>
              <a:rPr lang="ru-RU" sz="2400" baseline="300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7"/>
              </a:rPr>
              <a:t>[2]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Автор более 30 книг и свыше 300 научных публикаций.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5AE28CE4-3340-4471-89D2-020E74C24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33" y="474372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16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1026" name="Рисунок 1" descr="Strabo.jpg">
            <a:extLst>
              <a:ext uri="{FF2B5EF4-FFF2-40B4-BE49-F238E27FC236}">
                <a16:creationId xmlns:a16="http://schemas.microsoft.com/office/drawing/2014/main" id="{7D63606B-8DB7-4BE0-929A-5E87D3C9B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" y="817253"/>
            <a:ext cx="3143526" cy="38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07D4DBD5-6A2E-412E-A0A2-3920530F79AF}"/>
              </a:ext>
            </a:extLst>
          </p:cNvPr>
          <p:cNvSpPr/>
          <p:nvPr/>
        </p:nvSpPr>
        <p:spPr>
          <a:xfrm>
            <a:off x="4345521" y="1364573"/>
            <a:ext cx="50786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800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Страбон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 до н.э.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3200" kern="1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24 н.э.)</a:t>
            </a:r>
            <a:endParaRPr lang="ru-RU" sz="32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BAF7BB4-273F-416F-8272-6247CEB7D4BB}"/>
              </a:ext>
            </a:extLst>
          </p:cNvPr>
          <p:cNvSpPr/>
          <p:nvPr/>
        </p:nvSpPr>
        <p:spPr>
          <a:xfrm>
            <a:off x="4343094" y="2134192"/>
            <a:ext cx="46786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Στράβων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(64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π.Χ.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- 24</a:t>
            </a:r>
            <a:r>
              <a:rPr lang="ru-RU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l-GR" sz="3200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μ.Χ.)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A3EFAAB-5DBF-4A8D-8E44-2F2476F3F586}"/>
              </a:ext>
            </a:extLst>
          </p:cNvPr>
          <p:cNvSpPr/>
          <p:nvPr/>
        </p:nvSpPr>
        <p:spPr>
          <a:xfrm>
            <a:off x="4411899" y="299084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Έλληνας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γεωγράφος,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φιλόσοφος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και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l-GR" sz="28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ιστορικός. Ειδικότερα, ως γεωγράφος, συγκαταλέγεται στους διασημότερους της αρχαιότητας /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знаменитый античный географ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философ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историк</a:t>
            </a:r>
            <a:r>
              <a:rPr lang="el-GR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D22F0861-440C-41DE-91F9-49D05B332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27" y="4649924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60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pic>
        <p:nvPicPr>
          <p:cNvPr id="2050" name="Picture 2" descr="Mithridates VI Louvre.jpg">
            <a:extLst>
              <a:ext uri="{FF2B5EF4-FFF2-40B4-BE49-F238E27FC236}">
                <a16:creationId xmlns:a16="http://schemas.microsoft.com/office/drawing/2014/main" id="{C07E50F3-DD8D-4A35-AD1C-0E58D5B5D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199" y="1328738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3463F43-0674-4F7D-8D3E-13933FE64D60}"/>
              </a:ext>
            </a:extLst>
          </p:cNvPr>
          <p:cNvSpPr/>
          <p:nvPr/>
        </p:nvSpPr>
        <p:spPr>
          <a:xfrm>
            <a:off x="841253" y="1328738"/>
            <a:ext cx="57073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Митридат VI Евпатор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l-GR" sz="2400" dirty="0">
                <a:solidFill>
                  <a:srgbClr val="C00000"/>
                </a:solidFill>
              </a:rPr>
              <a:t>120 </a:t>
            </a:r>
            <a:r>
              <a:rPr lang="ru-RU" sz="2400" dirty="0">
                <a:solidFill>
                  <a:srgbClr val="C00000"/>
                </a:solidFill>
              </a:rPr>
              <a:t>до н</a:t>
            </a:r>
            <a:r>
              <a:rPr lang="el-GR" sz="2400" dirty="0">
                <a:solidFill>
                  <a:srgbClr val="C00000"/>
                </a:solidFill>
              </a:rPr>
              <a:t>. 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 - 63 </a:t>
            </a:r>
            <a:r>
              <a:rPr lang="ru-RU" sz="2400" dirty="0">
                <a:solidFill>
                  <a:srgbClr val="C00000"/>
                </a:solidFill>
              </a:rPr>
              <a:t>н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э</a:t>
            </a:r>
            <a:r>
              <a:rPr lang="el-GR" sz="2400" dirty="0">
                <a:solidFill>
                  <a:srgbClr val="C00000"/>
                </a:solidFill>
              </a:rPr>
              <a:t>.</a:t>
            </a:r>
            <a:r>
              <a:rPr lang="ru-RU" sz="240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474F14-F508-49B7-841B-B792C8B2843C}"/>
              </a:ext>
            </a:extLst>
          </p:cNvPr>
          <p:cNvSpPr/>
          <p:nvPr/>
        </p:nvSpPr>
        <p:spPr>
          <a:xfrm>
            <a:off x="841253" y="2283381"/>
            <a:ext cx="59236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Μιθριδάτης ΣΤ΄ Ευπάτωρ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120 π.Χ. - 63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7A01C1C-46C3-4D7C-B75B-DA80816A9272}"/>
              </a:ext>
            </a:extLst>
          </p:cNvPr>
          <p:cNvSpPr/>
          <p:nvPr/>
        </p:nvSpPr>
        <p:spPr>
          <a:xfrm>
            <a:off x="841253" y="3429000"/>
            <a:ext cx="537839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Βασιλιάς του Πόντου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властитель Понта</a:t>
            </a:r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D372CE-8D43-4737-8510-63B476109D3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26" y="1465430"/>
            <a:ext cx="2645445" cy="2517440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CDC5FDDE-0ACF-46B0-B58F-5BA67F127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5723" y="4697095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588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5698675" y="15791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Εκπρόσωποι ποντιακής ποίησης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/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Представители понтийской поэзии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208786" y="690746"/>
            <a:ext cx="6096000" cy="443967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Никиратос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Νικήρατος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Никодим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Ираклиец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Νικόδημος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.)</a:t>
            </a: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Полемон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(2-й в. до н.э.)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Πολέμων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(4-й в. до н.э.)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Ποντικός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Зопирос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(6й </a:t>
            </a:r>
            <a:r>
              <a:rPr lang="ru-RU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5й вв. до н. э.)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Ζώπυρος ο Ηρακλειώτης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ru-RU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αι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CB86C5D-8120-4077-8E8D-CA7166790C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02" y="2276952"/>
            <a:ext cx="3474433" cy="2304097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C72F1C0-3C35-4BC4-8681-64EBFB93D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23" y="4680419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30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83FB4A6-259F-42BD-902F-DCF6AADA3079}"/>
              </a:ext>
            </a:extLst>
          </p:cNvPr>
          <p:cNvSpPr/>
          <p:nvPr/>
        </p:nvSpPr>
        <p:spPr>
          <a:xfrm>
            <a:off x="6423979" y="157918"/>
            <a:ext cx="53706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ΦΙΛΟΣΟΦΟΙ ΚΑΙ ΣΟΦΙΣΤΕΣ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ФИЛОСОФЫ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СОФИСТЫ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FA0906-5F64-47AF-98EA-84D9DEA683B8}"/>
              </a:ext>
            </a:extLst>
          </p:cNvPr>
          <p:cNvSpPr/>
          <p:nvPr/>
        </p:nvSpPr>
        <p:spPr>
          <a:xfrm>
            <a:off x="646612" y="1147559"/>
            <a:ext cx="5191347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(412 π.Χ.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323 π.Χ.), γνωστός και ως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Κυνικός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ή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Διογένης ο Σινωπεύς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/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Диоге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 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</a:t>
            </a:r>
            <a:r>
              <a:rPr lang="el-GR" sz="24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́</a:t>
            </a:r>
            <a:r>
              <a:rPr lang="ru-RU" sz="2400" b="1" dirty="0" err="1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(412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.,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Синоп -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10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июня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323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э.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Коринф)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древнегреческий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философ, ученик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Антисфена, основателя школы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киников.</a:t>
            </a:r>
            <a:endParaRPr lang="ru-RU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8" name="Picture 2" descr="Διογένης, έργο του Ζαν-Λεόν Ζερόμ">
            <a:extLst>
              <a:ext uri="{FF2B5EF4-FFF2-40B4-BE49-F238E27FC236}">
                <a16:creationId xmlns:a16="http://schemas.microsoft.com/office/drawing/2014/main" id="{A4C68DD8-2BD3-43AD-BCA7-01D70E7D3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453" y="1621282"/>
            <a:ext cx="2465070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20px-Diogenes_looking_for_a_man_-_attributed_to_JHW_Tischbein">
            <a:extLst>
              <a:ext uri="{FF2B5EF4-FFF2-40B4-BE49-F238E27FC236}">
                <a16:creationId xmlns:a16="http://schemas.microsoft.com/office/drawing/2014/main" id="{8304ED68-2782-4AF7-B4EA-F8853FC3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42282"/>
            <a:ext cx="2372119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1280px-Alexander_Th_Great_and_Diogenes">
            <a:extLst>
              <a:ext uri="{FF2B5EF4-FFF2-40B4-BE49-F238E27FC236}">
                <a16:creationId xmlns:a16="http://schemas.microsoft.com/office/drawing/2014/main" id="{FFBEAD68-03A7-4D94-AE77-62A2EBBBC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7195" y="3542282"/>
            <a:ext cx="2706942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E107401A-E0F9-4A8C-8BA8-CD5C2528F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3" y="463245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 descr="220px-Diogenes_looking_for_a_man_-_attributed_to_JHW_Tischbein">
            <a:extLst>
              <a:ext uri="{FF2B5EF4-FFF2-40B4-BE49-F238E27FC236}">
                <a16:creationId xmlns:a16="http://schemas.microsoft.com/office/drawing/2014/main" id="{6A4AC03D-44A6-BDE4-0B99-89A21E43F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989" y="3479907"/>
            <a:ext cx="2372119" cy="1807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82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96056" y="452385"/>
            <a:ext cx="796977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Βρύσων ο Ηρακλειώτης (400 – 300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Врисон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(400.300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Ηρόδωρος ο Ηρακλειώτης (6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Иродорос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Ираклиотский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(6-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Νικόστρατος ο Τραπεζούντιος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Никостратос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Трапезундский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Θεμίστιος ο Ποντικός (4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Фемистиос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Понтиец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(4-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Ηρακλείδης ο Λέμβος (2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Ираклидис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Лемвиец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(2-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  (3</a:t>
            </a:r>
            <a:r>
              <a:rPr lang="el-GR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(3-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Τιμοκράτωρ ή Τιμοκράτης ο Ηρακλειώτης /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Ираклиец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Βίων ο Βαρυσθενίτης 325-246 π.Χ. /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Бион Борисфенит 325-246 до н.э.</a:t>
            </a:r>
            <a:endParaRPr lang="ru-RU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>
              <a:solidFill>
                <a:srgbClr val="002060"/>
              </a:solidFill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9A3C00F7-2414-41E6-8521-BB0ECB8D6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361" y="945871"/>
            <a:ext cx="40195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96ED75AC-657E-4D4A-AA0B-4777AC041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91" y="3019127"/>
            <a:ext cx="2844227" cy="184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29A5C11-AAC8-4235-A42C-4B8EA53F9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216" y="4878256"/>
            <a:ext cx="1577838" cy="61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180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252625" y="671283"/>
            <a:ext cx="6096000" cy="4985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Χαμαιλέων ο Ηρακλεώτης - 4ος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амелеон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Χίων Ηρακλεώτης 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ион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Διονύσιος ο Μεταθέμενος: Στωικός φιλόσοφος του 3ου π.Χ. /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Дионисий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Метафенем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стоический философ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- 3-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 </a:t>
            </a:r>
          </a:p>
          <a:p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Τιμοκράτης ο Ηρακλεώτης 4ος αιώνας π.Χ /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Тимократ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Ираклеот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- 4-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Τιμόθετος Πατρίων (Πάτρωνας)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 /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имофет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ru-RU" sz="20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атрион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4ος αιώνας π.Χ</a:t>
            </a:r>
            <a:endParaRPr lang="ru-RU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5724526" y="38222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Aft>
                <a:spcPts val="3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Φιλόσοφοι από τον Πόντο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σοφιστές /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философы с Понта</a:t>
            </a:r>
            <a:r>
              <a:rPr lang="el-GR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софисты</a:t>
            </a:r>
          </a:p>
        </p:txBody>
      </p:sp>
      <p:pic>
        <p:nvPicPr>
          <p:cNvPr id="6146" name="Picture 2" descr="Картинки по запросу αρχαία ελληνική φιλοσοφία">
            <a:extLst>
              <a:ext uri="{FF2B5EF4-FFF2-40B4-BE49-F238E27FC236}">
                <a16:creationId xmlns:a16="http://schemas.microsoft.com/office/drawing/2014/main" id="{CDF100C7-DCE9-4A60-8482-9913C004B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110" y="2184427"/>
            <a:ext cx="4159274" cy="308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84612EC-6B16-4C11-A833-6E0DFE9BB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382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DBF42D-3AB3-497D-8D19-4E9C4B95097A}"/>
              </a:ext>
            </a:extLst>
          </p:cNvPr>
          <p:cNvSpPr/>
          <p:nvPr/>
        </p:nvSpPr>
        <p:spPr>
          <a:xfrm>
            <a:off x="196815" y="1028343"/>
            <a:ext cx="6096000" cy="44319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Βάτων - πρώτο μισό του 3ου αι.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Ватон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первая половина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3-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века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Σπίνθαρος – 5</a:t>
            </a:r>
            <a:r>
              <a:rPr lang="el-GR" sz="2400" baseline="30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ος</a:t>
            </a:r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αι. π.χ. /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Спинфар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5-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век 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Δίφιλος ο Σινωπεύς - 4ος/3ος αιώνας π.Χ. /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Дифил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Διόδωρος ο Σινωπεύς - 4ος/3ος αιώνας π.Χ. /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Диодор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Синопский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4-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/3-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й </a:t>
            </a:r>
            <a:r>
              <a:rPr lang="ru-RU" sz="2400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до н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sz="2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6615954" y="349057"/>
            <a:ext cx="51713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ΘΕΑΤΡΙΚΟΙ ΣΥΓΓΡΑΦΕΙΣ –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ДРАМАТУРГИ</a:t>
            </a:r>
          </a:p>
          <a:p>
            <a:pPr algn="r"/>
            <a:endParaRPr lang="ru-RU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3" name="Picture 5" descr="Картинки по запросу αρχαία ελληνική μάσκα">
            <a:extLst>
              <a:ext uri="{FF2B5EF4-FFF2-40B4-BE49-F238E27FC236}">
                <a16:creationId xmlns:a16="http://schemas.microsoft.com/office/drawing/2014/main" id="{306A21DA-C37A-4568-BD8A-0EBC5E90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53" y="2113762"/>
            <a:ext cx="8858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31" descr="http://3.bp.blogspot.com/-2Z7F8bHd62M/UiOhicSv8HI/AAAAAAAAEL0/7o_I0DkFMYY/s1600/014.jpg">
            <a:extLst>
              <a:ext uri="{FF2B5EF4-FFF2-40B4-BE49-F238E27FC236}">
                <a16:creationId xmlns:a16="http://schemas.microsoft.com/office/drawing/2014/main" id="{50BFCBC8-4F94-46B8-8835-FFF9B2F7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929" y="2113762"/>
            <a:ext cx="1682187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" descr="Картинки по запросу ιππόλυτος ευριπίδη">
            <a:extLst>
              <a:ext uri="{FF2B5EF4-FFF2-40B4-BE49-F238E27FC236}">
                <a16:creationId xmlns:a16="http://schemas.microsoft.com/office/drawing/2014/main" id="{2CDBA52F-EB7C-441C-9006-A3BF04FF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109" y="1632750"/>
            <a:ext cx="15811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826187E-C083-4050-8D44-E64FD96A0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4779788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34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822893-FB4E-494F-90EB-1CE76B2876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98190"/>
            <a:ext cx="2335237" cy="13598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D1E886-BAC9-404E-A46B-0A8E19B2B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5237" y="5498190"/>
            <a:ext cx="2334970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FB4676-1C3E-4501-A423-FBCC6F8D0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0474" y="5497906"/>
            <a:ext cx="2334970" cy="13595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84CE1A3-2B04-47EA-8C5F-600F53365B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5444" y="5498474"/>
            <a:ext cx="2334970" cy="13595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FFE58C3-4B83-40B0-B6C8-FC75E2AC5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414" y="5498474"/>
            <a:ext cx="2334970" cy="13595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6C5E3EA-3662-4110-8766-7C34D3E528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56763" y="5497906"/>
            <a:ext cx="2334970" cy="1359526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4BB3E66-BDA3-4C6C-8F38-1C310A4F56CA}"/>
              </a:ext>
            </a:extLst>
          </p:cNvPr>
          <p:cNvSpPr/>
          <p:nvPr/>
        </p:nvSpPr>
        <p:spPr>
          <a:xfrm>
            <a:off x="5368120" y="336396"/>
            <a:ext cx="6096000" cy="11228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ΕΚΚΛΗΣΙΑΣΤΙΚΗ ΓΡΑΜΜΑΤΕΙΑ 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32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ОТЦЫ ЦЕРКВИ</a:t>
            </a:r>
            <a:endParaRPr lang="ru-RU" sz="16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300px-Three_Holy_Hierarchs">
            <a:extLst>
              <a:ext uri="{FF2B5EF4-FFF2-40B4-BE49-F238E27FC236}">
                <a16:creationId xmlns:a16="http://schemas.microsoft.com/office/drawing/2014/main" id="{33FFBDA8-6B55-4961-B162-C46AA873E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620" y="1895475"/>
            <a:ext cx="2857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E01E0DD-D1FD-4722-A7C2-418F1A6ED645}"/>
              </a:ext>
            </a:extLst>
          </p:cNvPr>
          <p:cNvSpPr/>
          <p:nvPr/>
        </p:nvSpPr>
        <p:spPr>
          <a:xfrm>
            <a:off x="195641" y="4224847"/>
            <a:ext cx="4279192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kern="18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Άγιος Βασίλειος ο Μέγας,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Μέγας Βασίλειος (330-370 μ.Χ.) /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Святой Василий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Василий Великий 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(330-370 </a:t>
            </a:r>
            <a:r>
              <a:rPr lang="ru-RU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ru-RU" sz="10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5" name="Picture 3" descr="Basil of Caesarea.jpg">
            <a:extLst>
              <a:ext uri="{FF2B5EF4-FFF2-40B4-BE49-F238E27FC236}">
                <a16:creationId xmlns:a16="http://schemas.microsoft.com/office/drawing/2014/main" id="{A93DD635-6B98-4FEF-BF60-DB6CBAB5D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60" y="1308181"/>
            <a:ext cx="2095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39455B-090D-460B-8DC6-307F277FC6C9}"/>
              </a:ext>
            </a:extLst>
          </p:cNvPr>
          <p:cNvSpPr/>
          <p:nvPr/>
        </p:nvSpPr>
        <p:spPr>
          <a:xfrm>
            <a:off x="4471452" y="4210725"/>
            <a:ext cx="3569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"/>
              </a:spcAft>
            </a:pPr>
            <a:r>
              <a:rPr lang="el-GR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Γρηγόριος Νύσσης 335-395 μ.Χ. /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Григорий Нисский 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335-395 </a:t>
            </a: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гг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</a:t>
            </a:r>
            <a:r>
              <a:rPr lang="el-GR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196" name="Picture 4" descr="Gregory of Nyssa.jpg">
            <a:extLst>
              <a:ext uri="{FF2B5EF4-FFF2-40B4-BE49-F238E27FC236}">
                <a16:creationId xmlns:a16="http://schemas.microsoft.com/office/drawing/2014/main" id="{A943038B-59DE-4772-B392-C00D95E2A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2" y="1359663"/>
            <a:ext cx="2469296" cy="280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F2646D28-90CF-43A3-B686-8F8F4A52C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7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reveal dir="r"/>
      </p:transition>
    </mc:Choice>
    <mc:Fallback xmlns="">
      <p:transition spd="slow" advTm="3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11642</TotalTime>
  <Words>1321</Words>
  <Application>Microsoft Office PowerPoint</Application>
  <PresentationFormat>Широкоэкранный</PresentationFormat>
  <Paragraphs>77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Constantia</vt:lpstr>
      <vt:lpstr>Times New Roman</vt:lpstr>
      <vt:lpstr>Тема Office</vt:lpstr>
      <vt:lpstr>Великие личности в истории мировой цивилизации, которых породила земля Востока, земля Понта, Малой Азии, Каппадокии /  ΘΕΜΕΛΙΩΤΕΣ ΠΑΓΚΟΣΜΙΟΥ ΠΟΛΙΤΙΣΜΟΥ απο τη Γη του ΠΟΝΤΟΥ, της ΚΑΠΠΑΔΟΚΙΑΣ, της ΜΙΚΡΑΣ ΑΣΙΑΣ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Великие личности в истории, со времен античности и по сей день, которых породила земля Востока, земля Понта, Малой Азии, Каппадокии.</dc:title>
  <dc:creator>Па</dc:creator>
  <cp:lastModifiedBy>Теодора Янници</cp:lastModifiedBy>
  <cp:revision>64</cp:revision>
  <dcterms:created xsi:type="dcterms:W3CDTF">2018-05-08T11:58:51Z</dcterms:created>
  <dcterms:modified xsi:type="dcterms:W3CDTF">2025-04-13T15:15:48Z</dcterms:modified>
</cp:coreProperties>
</file>